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Nuni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regular.fntdata"/><Relationship Id="rId14" Type="http://schemas.openxmlformats.org/officeDocument/2006/relationships/slide" Target="slides/slide9.xml"/><Relationship Id="rId17" Type="http://schemas.openxmlformats.org/officeDocument/2006/relationships/font" Target="fonts/Nunito-italic.fntdata"/><Relationship Id="rId16" Type="http://schemas.openxmlformats.org/officeDocument/2006/relationships/font" Target="fonts/Nuni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Nuni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3a2c62acb4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3a2c62acb4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3a2c62acb4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3a2c62acb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3a2c62acb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3a2c62acb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3a2c62acb4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3a2c62acb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3a2c62acb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3a2c62acb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f45e126e8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f45e126e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f45e126e8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f45e126e8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f45e126e8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f45e126e8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Plant Taxonomy</a:t>
            </a:r>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30" name="Google Shape;130;p13"/>
          <p:cNvPicPr preferRelativeResize="0"/>
          <p:nvPr/>
        </p:nvPicPr>
        <p:blipFill>
          <a:blip r:embed="rId3">
            <a:alphaModFix/>
          </a:blip>
          <a:stretch>
            <a:fillRect/>
          </a:stretch>
        </p:blipFill>
        <p:spPr>
          <a:xfrm>
            <a:off x="5577300" y="396600"/>
            <a:ext cx="2775674" cy="1917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is Taxonomy?</a:t>
            </a:r>
            <a:endParaRPr/>
          </a:p>
        </p:txBody>
      </p:sp>
      <p:sp>
        <p:nvSpPr>
          <p:cNvPr id="136" name="Google Shape;136;p1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lang="en"/>
              <a:t>The term taxonomy (Gk.Taxis=arrangement ;nomos=rules or laws that means arrangement by rules”) was coined by A.P. de  Candolle for the branch of science concerned with the identification,nomenclature,and classification of organisms.</a:t>
            </a:r>
            <a:endParaRPr/>
          </a:p>
          <a:p>
            <a:pPr indent="0" lvl="0" marL="0" rtl="0" algn="just">
              <a:spcBef>
                <a:spcPts val="1200"/>
              </a:spcBef>
              <a:spcAft>
                <a:spcPts val="1200"/>
              </a:spcAft>
              <a:buNone/>
            </a:pPr>
            <a:r>
              <a:rPr lang="en"/>
              <a:t>Taxonomy is </a:t>
            </a:r>
            <a:r>
              <a:rPr lang="en"/>
              <a:t>restricted</a:t>
            </a:r>
            <a:r>
              <a:rPr lang="en"/>
              <a:t> to the study of classification based on principles and rules and systematics involves taxonomy and phylogeny.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5"/>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Fundamental components of Plant Taxonomy</a:t>
            </a:r>
            <a:endParaRPr/>
          </a:p>
        </p:txBody>
      </p:sp>
      <p:sp>
        <p:nvSpPr>
          <p:cNvPr id="142" name="Google Shape;142;p1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Five basic components of plant taxonomy are:</a:t>
            </a:r>
            <a:endParaRPr/>
          </a:p>
          <a:p>
            <a:pPr indent="0" lvl="0" marL="0" rtl="0" algn="just">
              <a:spcBef>
                <a:spcPts val="1200"/>
              </a:spcBef>
              <a:spcAft>
                <a:spcPts val="0"/>
              </a:spcAft>
              <a:buNone/>
            </a:pPr>
            <a:r>
              <a:rPr lang="en"/>
              <a:t>1.</a:t>
            </a:r>
            <a:r>
              <a:rPr b="1" lang="en"/>
              <a:t>Identification:</a:t>
            </a:r>
            <a:r>
              <a:rPr lang="en"/>
              <a:t> determination or recognition of unknown specimen.This can be done by comparing it with already identified specimens given in the keys for identification,stored in the herbarium,described in the Floras, Monographs or Manuals etc.</a:t>
            </a:r>
            <a:endParaRPr/>
          </a:p>
          <a:p>
            <a:pPr indent="0" lvl="0" marL="0" rtl="0" algn="just">
              <a:spcBef>
                <a:spcPts val="1200"/>
              </a:spcBef>
              <a:spcAft>
                <a:spcPts val="1200"/>
              </a:spcAft>
              <a:buNone/>
            </a:pPr>
            <a:r>
              <a:rPr b="1" lang="en"/>
              <a:t>2.Description</a:t>
            </a:r>
            <a:r>
              <a:rPr lang="en"/>
              <a:t>: Orderly </a:t>
            </a:r>
            <a:r>
              <a:rPr lang="en"/>
              <a:t>recording</a:t>
            </a:r>
            <a:r>
              <a:rPr lang="en"/>
              <a:t> of listing of maximum possible characters of a taxon ,individual plant or plant part in a semi-technical language.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8" name="Google Shape;148;p16"/>
          <p:cNvSpPr txBox="1"/>
          <p:nvPr>
            <p:ph idx="1" type="body"/>
          </p:nvPr>
        </p:nvSpPr>
        <p:spPr>
          <a:xfrm>
            <a:off x="471900" y="2018225"/>
            <a:ext cx="8222100" cy="28401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lang="en"/>
              <a:t>3. </a:t>
            </a:r>
            <a:r>
              <a:rPr b="1" lang="en"/>
              <a:t>Nomenclature:</a:t>
            </a:r>
            <a:r>
              <a:rPr lang="en"/>
              <a:t> determination of a correct scientific name for a taxon. It is based on rules and regulations of International code of Botanical Nomenclature (ICBN).</a:t>
            </a:r>
            <a:endParaRPr/>
          </a:p>
          <a:p>
            <a:pPr indent="0" lvl="0" marL="0" rtl="0" algn="just">
              <a:spcBef>
                <a:spcPts val="1200"/>
              </a:spcBef>
              <a:spcAft>
                <a:spcPts val="0"/>
              </a:spcAft>
              <a:buNone/>
            </a:pPr>
            <a:r>
              <a:rPr lang="en"/>
              <a:t>4. </a:t>
            </a:r>
            <a:r>
              <a:rPr b="1" lang="en"/>
              <a:t>Phylogeny:</a:t>
            </a:r>
            <a:r>
              <a:rPr lang="en"/>
              <a:t> it is evolutionary and genealogical history of a group of organisms usually represented by its hypothesized ancestor-descendant relationships.</a:t>
            </a:r>
            <a:endParaRPr/>
          </a:p>
          <a:p>
            <a:pPr indent="0" lvl="0" marL="0" rtl="0" algn="just">
              <a:spcBef>
                <a:spcPts val="1200"/>
              </a:spcBef>
              <a:spcAft>
                <a:spcPts val="0"/>
              </a:spcAft>
              <a:buNone/>
            </a:pPr>
            <a:r>
              <a:rPr lang="en"/>
              <a:t>5. </a:t>
            </a:r>
            <a:r>
              <a:rPr b="1" lang="en"/>
              <a:t>Classification</a:t>
            </a:r>
            <a:r>
              <a:rPr lang="en"/>
              <a:t>: it is arrangement of plants in a series of groups or subgroups according to particular system of classification. It includes assignments of position and rank to a new taxon.</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Aims and Objectives of Plant Taxonomy</a:t>
            </a:r>
            <a:endParaRPr/>
          </a:p>
        </p:txBody>
      </p:sp>
      <p:sp>
        <p:nvSpPr>
          <p:cNvPr id="154" name="Google Shape;154;p1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lnSpcReduction="10000"/>
          </a:bodyPr>
          <a:lstStyle/>
          <a:p>
            <a:pPr indent="0" lvl="0" marL="0" rtl="0" algn="just">
              <a:spcBef>
                <a:spcPts val="0"/>
              </a:spcBef>
              <a:spcAft>
                <a:spcPts val="0"/>
              </a:spcAft>
              <a:buNone/>
            </a:pPr>
            <a:r>
              <a:rPr lang="en"/>
              <a:t>1.To prepare a scheme of classification of plants.</a:t>
            </a:r>
            <a:endParaRPr/>
          </a:p>
          <a:p>
            <a:pPr indent="0" lvl="0" marL="0" rtl="0" algn="just">
              <a:spcBef>
                <a:spcPts val="1200"/>
              </a:spcBef>
              <a:spcAft>
                <a:spcPts val="0"/>
              </a:spcAft>
              <a:buNone/>
            </a:pPr>
            <a:r>
              <a:rPr lang="en"/>
              <a:t>2.To establish proper method of identification, nomenclature and description of plant taxa.</a:t>
            </a:r>
            <a:endParaRPr/>
          </a:p>
          <a:p>
            <a:pPr indent="0" lvl="0" marL="0" rtl="0" algn="just">
              <a:spcBef>
                <a:spcPts val="1200"/>
              </a:spcBef>
              <a:spcAft>
                <a:spcPts val="0"/>
              </a:spcAft>
              <a:buNone/>
            </a:pPr>
            <a:r>
              <a:rPr lang="en"/>
              <a:t>3. To provide valuable scientific information about distribution, habit, economic value and </a:t>
            </a:r>
            <a:r>
              <a:rPr lang="en"/>
              <a:t>distinct</a:t>
            </a:r>
            <a:r>
              <a:rPr lang="en"/>
              <a:t>  characteristics features of plants and plant groups to the scientific investigators of other fields of biology.</a:t>
            </a:r>
            <a:endParaRPr/>
          </a:p>
          <a:p>
            <a:pPr indent="0" lvl="0" marL="0" rtl="0" algn="just">
              <a:spcBef>
                <a:spcPts val="1200"/>
              </a:spcBef>
              <a:spcAft>
                <a:spcPts val="0"/>
              </a:spcAft>
              <a:buNone/>
            </a:pPr>
            <a:r>
              <a:rPr lang="en"/>
              <a:t>4.To give training to the students in plant collection, preservation of specimens, use of manuals,monographs and to understand diversity of organisms and their relationships with other branches of biology.</a:t>
            </a:r>
            <a:endParaRPr/>
          </a:p>
          <a:p>
            <a:pPr indent="0" lvl="0" marL="0" rtl="0" algn="just">
              <a:spcBef>
                <a:spcPts val="1200"/>
              </a:spcBef>
              <a:spcAft>
                <a:spcPts val="1200"/>
              </a:spcAft>
              <a:buNone/>
            </a:pPr>
            <a:r>
              <a:rPr lang="en"/>
              <a:t>5. Providing significant valuable information on endangered species,genetic variations and ecological diversity.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Levels of Taxonomy</a:t>
            </a:r>
            <a:endParaRPr/>
          </a:p>
        </p:txBody>
      </p:sp>
      <p:sp>
        <p:nvSpPr>
          <p:cNvPr id="160" name="Google Shape;160;p1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rtl="0" algn="just">
              <a:spcBef>
                <a:spcPts val="0"/>
              </a:spcBef>
              <a:spcAft>
                <a:spcPts val="0"/>
              </a:spcAft>
              <a:buSzPts val="1300"/>
              <a:buAutoNum type="arabicPeriod"/>
            </a:pPr>
            <a:r>
              <a:rPr b="1" lang="en"/>
              <a:t>Alpha Taxonomy: </a:t>
            </a:r>
            <a:r>
              <a:rPr lang="en"/>
              <a:t>The collection, identification and subsequent classification of a taxon on the basis of gross external morphological characters and extensive herbarium and field studies.Its main objective is identification and nomenclature of the plants.</a:t>
            </a:r>
            <a:endParaRPr/>
          </a:p>
          <a:p>
            <a:pPr indent="-311150" lvl="0" marL="457200" rtl="0" algn="just">
              <a:spcBef>
                <a:spcPts val="0"/>
              </a:spcBef>
              <a:spcAft>
                <a:spcPts val="0"/>
              </a:spcAft>
              <a:buSzPts val="1300"/>
              <a:buAutoNum type="arabicPeriod"/>
            </a:pPr>
            <a:r>
              <a:rPr b="1" lang="en"/>
              <a:t>Beta Taxonomy</a:t>
            </a:r>
            <a:r>
              <a:rPr lang="en"/>
              <a:t>: Arrangement of species into a natural system of higher and lower taxa in a taxonomic hierarchy. Relationships are worked out more carefully on the species level and on that of the higher categories.</a:t>
            </a:r>
            <a:endParaRPr/>
          </a:p>
          <a:p>
            <a:pPr indent="-311150" lvl="0" marL="457200" rtl="0" algn="just">
              <a:spcBef>
                <a:spcPts val="0"/>
              </a:spcBef>
              <a:spcAft>
                <a:spcPts val="0"/>
              </a:spcAft>
              <a:buSzPts val="1300"/>
              <a:buAutoNum type="arabicPeriod"/>
            </a:pPr>
            <a:r>
              <a:rPr b="1" lang="en"/>
              <a:t>Gamma taxonomy</a:t>
            </a:r>
            <a:r>
              <a:rPr lang="en"/>
              <a:t>: </a:t>
            </a:r>
            <a:r>
              <a:rPr lang="en"/>
              <a:t>Various</a:t>
            </a:r>
            <a:r>
              <a:rPr lang="en"/>
              <a:t> biological aspects of taxa, ranging from the study of intraspecific populations to studies of speciation and evolutionary rates and trends.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4" name="Shape 164"/>
        <p:cNvGrpSpPr/>
        <p:nvPr/>
      </p:nvGrpSpPr>
      <p:grpSpPr>
        <a:xfrm>
          <a:off x="0" y="0"/>
          <a:ext cx="0" cy="0"/>
          <a:chOff x="0" y="0"/>
          <a:chExt cx="0" cy="0"/>
        </a:xfrm>
      </p:grpSpPr>
      <p:sp>
        <p:nvSpPr>
          <p:cNvPr id="165" name="Google Shape;165;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66" name="Google Shape;166;p1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en"/>
              <a:t>4. </a:t>
            </a:r>
            <a:r>
              <a:rPr b="1" lang="en"/>
              <a:t>Omega Taxonomy: </a:t>
            </a:r>
            <a:r>
              <a:rPr lang="en"/>
              <a:t>Takes into consideration all the available character data from fields like cytogenetics, biochemistry, physiology, geographical variations, and all the advanced fields of knowledge  in addition to gross morphological characters as in case of alpha taxonomy.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PLant Identification</a:t>
            </a:r>
            <a:endParaRPr/>
          </a:p>
        </p:txBody>
      </p:sp>
      <p:sp>
        <p:nvSpPr>
          <p:cNvPr id="172" name="Google Shape;172;p2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Identification is the process of determination of the group to which an unknown specimen belongs,and determination of  a name for a particular unknown specimen.</a:t>
            </a:r>
            <a:endParaRPr/>
          </a:p>
          <a:p>
            <a:pPr indent="0" lvl="0" marL="0" rtl="0" algn="l">
              <a:spcBef>
                <a:spcPts val="1200"/>
              </a:spcBef>
              <a:spcAft>
                <a:spcPts val="0"/>
              </a:spcAft>
              <a:buNone/>
            </a:pPr>
            <a:r>
              <a:rPr lang="en"/>
              <a:t>Different </a:t>
            </a:r>
            <a:r>
              <a:rPr lang="en"/>
              <a:t>identification</a:t>
            </a:r>
            <a:r>
              <a:rPr lang="en"/>
              <a:t> methods used in plant taxonomy  are:</a:t>
            </a:r>
            <a:endParaRPr/>
          </a:p>
          <a:p>
            <a:pPr indent="-311150" lvl="0" marL="457200" rtl="0" algn="l">
              <a:spcBef>
                <a:spcPts val="1200"/>
              </a:spcBef>
              <a:spcAft>
                <a:spcPts val="0"/>
              </a:spcAft>
              <a:buSzPts val="1300"/>
              <a:buAutoNum type="arabicPeriod"/>
            </a:pPr>
            <a:r>
              <a:rPr lang="en"/>
              <a:t>Expert determination</a:t>
            </a:r>
            <a:endParaRPr/>
          </a:p>
          <a:p>
            <a:pPr indent="-311150" lvl="0" marL="457200" rtl="0" algn="l">
              <a:spcBef>
                <a:spcPts val="0"/>
              </a:spcBef>
              <a:spcAft>
                <a:spcPts val="0"/>
              </a:spcAft>
              <a:buSzPts val="1300"/>
              <a:buAutoNum type="arabicPeriod"/>
            </a:pPr>
            <a:r>
              <a:rPr lang="en"/>
              <a:t>Herbarium</a:t>
            </a:r>
            <a:endParaRPr/>
          </a:p>
          <a:p>
            <a:pPr indent="-311150" lvl="0" marL="457200" rtl="0" algn="l">
              <a:spcBef>
                <a:spcPts val="0"/>
              </a:spcBef>
              <a:spcAft>
                <a:spcPts val="0"/>
              </a:spcAft>
              <a:buSzPts val="1300"/>
              <a:buAutoNum type="arabicPeriod"/>
            </a:pPr>
            <a:r>
              <a:rPr lang="en"/>
              <a:t>Botanical gardens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78" name="Google Shape;178;p2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4. Taxonomic Literature</a:t>
            </a:r>
            <a:endParaRPr/>
          </a:p>
          <a:p>
            <a:pPr indent="0" lvl="0" marL="0" rtl="0" algn="l">
              <a:spcBef>
                <a:spcPts val="1200"/>
              </a:spcBef>
              <a:spcAft>
                <a:spcPts val="0"/>
              </a:spcAft>
              <a:buNone/>
            </a:pPr>
            <a:r>
              <a:rPr lang="en"/>
              <a:t>5. Computer based programmes and database</a:t>
            </a:r>
            <a:endParaRPr/>
          </a:p>
          <a:p>
            <a:pPr indent="0" lvl="0" marL="0" rtl="0" algn="l">
              <a:spcBef>
                <a:spcPts val="1200"/>
              </a:spcBef>
              <a:spcAft>
                <a:spcPts val="0"/>
              </a:spcAft>
              <a:buNone/>
            </a:pPr>
            <a:r>
              <a:rPr lang="en"/>
              <a:t>6. Identification keys</a:t>
            </a:r>
            <a:endParaRPr/>
          </a:p>
          <a:p>
            <a:pPr indent="0" lvl="0" marL="0" rtl="0" algn="l">
              <a:spcBef>
                <a:spcPts val="1200"/>
              </a:spcBef>
              <a:spcAft>
                <a:spcPts val="1200"/>
              </a:spcAft>
              <a:buNone/>
            </a:pPr>
            <a:r>
              <a:rPr lang="en"/>
              <a:t>7. DNA barcoding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